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0"/>
  </p:notesMasterIdLst>
  <p:sldIdLst>
    <p:sldId id="316" r:id="rId2"/>
    <p:sldId id="424" r:id="rId3"/>
    <p:sldId id="438" r:id="rId4"/>
    <p:sldId id="436" r:id="rId5"/>
    <p:sldId id="426" r:id="rId6"/>
    <p:sldId id="435" r:id="rId7"/>
    <p:sldId id="434" r:id="rId8"/>
    <p:sldId id="439" r:id="rId9"/>
    <p:sldId id="431" r:id="rId10"/>
    <p:sldId id="444" r:id="rId11"/>
    <p:sldId id="440" r:id="rId12"/>
    <p:sldId id="443" r:id="rId13"/>
    <p:sldId id="437" r:id="rId14"/>
    <p:sldId id="441" r:id="rId15"/>
    <p:sldId id="445" r:id="rId16"/>
    <p:sldId id="442" r:id="rId17"/>
    <p:sldId id="432" r:id="rId18"/>
    <p:sldId id="421" r:id="rId19"/>
  </p:sldIdLst>
  <p:sldSz cx="12192000" cy="6858000"/>
  <p:notesSz cx="6858000" cy="9144000"/>
  <p:embeddedFontLst>
    <p:embeddedFont>
      <p:font typeface="Pretendard" panose="02000503000000020004" pitchFamily="50" charset="-127"/>
      <p:regular r:id="rId21"/>
      <p:bold r:id="rId22"/>
    </p:embeddedFont>
    <p:embeddedFont>
      <p:font typeface="Pretendard ExtraLight" panose="02000303000000020004" pitchFamily="50" charset="-127"/>
      <p:regular r:id="rId23"/>
    </p:embeddedFont>
    <p:embeddedFont>
      <p:font typeface="Pretendard Light" panose="02000403000000020004" pitchFamily="50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A6A6A6"/>
    <a:srgbClr val="DCDCDC"/>
    <a:srgbClr val="D7D7D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1636" autoAdjust="0"/>
  </p:normalViewPr>
  <p:slideViewPr>
    <p:cSldViewPr snapToGrid="0">
      <p:cViewPr varScale="1">
        <p:scale>
          <a:sx n="97" d="100"/>
          <a:sy n="97" d="100"/>
        </p:scale>
        <p:origin x="1038" y="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72BFC9F3-1318-4C68-98D3-C552625FB60F}" type="datetime1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BD85BE83-3851-41D0-B2DB-936020D897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9187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460CB-7B6B-6D61-9023-EE460E8A9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D0F24BB-2688-7CE1-556B-317DB091CE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97BA859-057F-94FC-3C67-5DEA1D53F6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F3CB9D-9E93-7AD7-11C6-06DE5C3EDE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0942B-4389-4CFF-8A48-D905E3BF7F6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9423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EC985-305F-5BE5-5F72-98CF1A83D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49705C4-650D-513D-020C-2E47C7F4BAA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A2837D9-9620-5321-974E-626737EF6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DBE49014-95B6-2662-DFCC-320F063E0C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7464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E4FCD-FCC6-7E5E-D786-DC5B2B3FF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CC043D9E-AA14-C9E6-BF34-D7CF8C2867A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4CA855DE-8491-FE5D-8CFD-68C9520C7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68A802F-E711-C690-4C0C-8F4D5559F0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1157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76AA4-3807-CECE-267B-FC15B347E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877E1DA-4615-7F33-1088-DB36C5A10B2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3954AE6D-358A-DC6B-41B5-705FB4EA9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B6DF391E-E79B-F7DC-0CD3-8B531C98AD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0826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954C4-6678-5FEC-7BC3-8F929DA63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E57F3E0-4A59-F7C9-B87C-23B22B15747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5DE7B060-8E72-F3F1-88FE-AE082B39C3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57C22704-7927-6CE5-B7E7-5FDD2E552E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0751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1A953-3D1A-E3AF-8C1F-7F0A76762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593C8139-6FF9-9BC7-C9F5-1BE0E4287E1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501E289E-05CB-638A-46EF-E85A03D330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071E8A0C-6BAC-B4AF-1116-D9E0D499C9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0810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826175-3EE1-79F3-D727-A440580D1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DD9BB0B8-13AC-0F81-918C-F8565F8CF4B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89984D2-60C8-3AD4-0D66-AEC902EF74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636B5E8-697F-46E5-1D74-609789A035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481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0C372F-174B-4DD9-312C-1381CA563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E1A4EBD5-EAD3-07F6-B18D-A5B34ABED71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85689E7-356F-1D37-CBB0-C4E67052FF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1B31A463-3B7A-7CBA-2181-4B8839FF58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8098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ABF66-373B-BF44-3C32-ADAD03D4E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859D504E-2064-290A-E15F-2E8DCCEF788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413C3746-F7DE-E8E6-BBCF-676240ED05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8DE32B0-7104-02A8-F9DD-CF39B40047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4945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332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537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2BF83-EDCF-9ECE-44AE-EC344C1DB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9CEC4C9B-98A9-EDA3-B7B3-A6222D7EA50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1BB6290-4F3D-02E0-F0DE-C65E06A62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0EF4F76-F7AE-C4EF-6181-A3AFA076CC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625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CB7656-B812-8DA5-645C-50166390A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A6325A28-C7BE-C496-9892-6430101D9F7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F35C759C-0BCD-EC7A-A55A-956285219C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A018ABB1-7349-0A7A-4D88-0CF6E5648E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295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4A42A-3656-03B5-F5A8-433DECBB9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67BA6CF1-3565-C1FF-B6D0-645961468C8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38C1D80-2D1E-7183-93B1-39F17B5FA0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0B1707B-8558-BDDD-A4CB-449E900010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606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1011C-9E23-1319-2469-29DB18B5D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BF50A532-1913-AFA2-8CDB-CD67908AA11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B873354B-E430-DBF1-6152-E1384F606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F4BF6628-902C-4D12-7A72-15C30AB1BF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193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B6A706-279B-94E6-6D09-7E3046AA2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443194B-AEEB-DFD4-96E3-743FA4A3203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72DB5D6A-654D-3622-76F2-72312B5ABE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3A5EF8BE-808B-A1E3-206B-FE42F5DAB0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9452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277AC8-46F8-EFA2-2A92-5D011094D2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2C01E4A5-6D57-B1C6-7D7D-CFF6ACB1CA3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EF7D7DAC-78A2-0AFA-1D12-AE3921495F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7F20FDE-A119-FA83-5AC7-C47154660F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9166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04BEC-0826-B92E-185D-FAE1F57C0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450A11E6-1EE6-9693-FC0F-C96D6D48CDA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90C09DD4-935C-8D61-2A68-1D8613272C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91C3B168-E979-382D-FBF8-836D506430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BD85BE83-3851-41D0-B2DB-936020D897D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81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62A2D6-D852-9D65-2141-04084EAD38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E894B5-8E1E-CFA8-753B-1919833F71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6E45FA-94A2-7D66-63EB-9280670342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FA7585-E0FF-0C3B-4006-F566618BD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2E84B8-A8A2-A3FF-03A3-2E81D7E3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4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A6AC41-5CAC-42D7-A538-E99E098B6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7DA5BA-47D8-F651-C640-7ACC57DEB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8788B8-A3AA-8D6D-CDA0-28876F035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FBE9DB-A20C-0BE5-0B49-9289384818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F7DB02-F708-735B-6CE7-FD86231DA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17BB9A-F9C3-10B8-7713-A82BBDA4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229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ADA793-6574-7579-9162-D6460A236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F94B05F-ADD1-DA19-1369-ADF07EDB51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DA1B06-82E1-9DD9-C297-A65588A0A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E41861-F0E3-6D4C-4101-F525243813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070A5A-883C-C6FC-B7F1-2F1DF3407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C3218D-EE55-9536-7974-2FC262909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9445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883195-742D-BC82-A243-779BE307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76FA9D-B11E-C783-7430-8974FB916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715F89-7FE0-B1E3-6C98-6DFDDAA27F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6CF3E-6C2A-DC02-DF8F-EF0E63D2C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437F6-A946-1FF5-6BC5-9B197D690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981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50E6733-C5F6-779C-B46B-3CCCDEDA6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329E89-2228-140C-D048-B5B93CA3AB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CA2989-D1CE-6540-DB31-9574AC7B87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800F6D-C51E-9103-563F-F605B055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E672E1-DA72-F492-963D-9CF5E8E8B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816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080D11-50FD-4D20-9C9A-7DFE93EFE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FE3217-FA88-478A-B491-621F59F0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746C41-4B26-43A2-AAD9-DF94D1FBF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653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 삽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래픽 5">
            <a:extLst>
              <a:ext uri="{FF2B5EF4-FFF2-40B4-BE49-F238E27FC236}">
                <a16:creationId xmlns:a16="http://schemas.microsoft.com/office/drawing/2014/main" id="{7C14938D-A3C8-59D5-0AB4-E76E2376C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44568" y="6155508"/>
            <a:ext cx="1478568" cy="53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81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39CDAD-41EB-4BDC-8612-58771009A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6948B7-1D28-3380-CF68-D9F51BB7D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8C512-96E9-D5CA-B864-A3159AC115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06164C-D2DA-9362-D037-B9FA5A5BA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8D8089-B4EE-1302-60D6-3A7ED1A5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955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E4AE8-352F-B17A-876C-CFCDD2AA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1899EC-83F4-904F-27DF-EF1834752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3A6CD-C4E4-96DF-B6F1-8A3E2832B2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A01BD5-4E1F-4308-60E9-680FDBDBD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71848F-8ABA-973C-CD24-25C41088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000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8D40CA-8BCF-1687-9684-05A252946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E67DBC-28B6-DF2D-A0E2-45E118458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7C2118-1437-146B-A786-BBE2E6933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1368A5-833C-C9B8-3F97-7254FDAC0E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31B282-10C3-8D60-0EBD-B077EA5A8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4A0F1-B57E-303B-7F68-62940335E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893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DCADE4-8F8E-3C21-882D-1ED820D63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580E75-99BB-A71D-3173-4B5E7CF06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EB8917-9023-74CC-79A9-BB046438F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6B7F84-756F-92DC-ACB6-D0A640316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A44F3F-459E-EF15-4410-BA2470B6AE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2EE4B8-92BE-1329-0A60-4A78A43318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F3A9F6-EAF0-DAC2-7A45-350D7F20A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769406-6F56-9644-EA75-3C022FB54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23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5B3A1-80FF-B79B-784B-51B07E84B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8FAA50-5C9C-0EFA-B737-999EAF83BA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0432F2-4BC3-DE6D-D04D-A61F9DB9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0A1C87-6CB0-D0E3-5CB5-7E3D77DBB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064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528C28-5D1E-A02E-60F5-7C0E0684BB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E32363-EEC1-40D6-9C8C-62E7F8374F32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58F7F0D-3D05-7F7A-8FE0-E534D8FB5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64770E-5715-A52E-99D2-45A6B21EE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44C893-FDAA-4D7E-96F6-910C2C3583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939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87F56B61-4941-15FF-DEB3-6263F8C5376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4988" y="487219"/>
            <a:ext cx="3620440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ko-KR" altLang="en-US" sz="3200" b="1" dirty="0">
                <a:solidFill>
                  <a:schemeClr val="accent3"/>
                </a:solidFill>
                <a:latin typeface="+mn-ea"/>
                <a:cs typeface="Pretendard" panose="02000503000000020004" pitchFamily="50" charset="-127"/>
              </a:defRPr>
            </a:lvl1pPr>
          </a:lstStyle>
          <a:p>
            <a:pPr marL="0" lvl="0"/>
            <a:r>
              <a:rPr lang="ko-KR" altLang="en-US" dirty="0"/>
              <a:t>소제목을 입력해주세요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7618F35-B1D3-23A5-F195-5908DA49E8A7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5B043691-A56D-EFE0-241E-E6CDA73561EC}"/>
              </a:ext>
            </a:extLst>
          </p:cNvPr>
          <p:cNvSpPr/>
          <p:nvPr userDrawn="1"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255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8924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40">
          <p15:clr>
            <a:srgbClr val="F26B43"/>
          </p15:clr>
        </p15:guide>
        <p15:guide id="2" pos="347">
          <p15:clr>
            <a:srgbClr val="F26B43"/>
          </p15:clr>
        </p15:guide>
        <p15:guide id="3" orient="horz" pos="3952">
          <p15:clr>
            <a:srgbClr val="F26B43"/>
          </p15:clr>
        </p15:guide>
        <p15:guide id="4" pos="7333">
          <p15:clr>
            <a:srgbClr val="F26B43"/>
          </p15:clr>
        </p15:guide>
        <p15:guide id="5" orient="horz" pos="84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A84F92B3-EE54-544D-5045-CCA722E7FC5D}"/>
              </a:ext>
            </a:extLst>
          </p:cNvPr>
          <p:cNvSpPr/>
          <p:nvPr/>
        </p:nvSpPr>
        <p:spPr>
          <a:xfrm>
            <a:off x="0" y="1"/>
            <a:ext cx="12192000" cy="3077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814634" y="3807242"/>
            <a:ext cx="6562724" cy="8463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8000">
                <a:solidFill>
                  <a:schemeClr val="accent2">
                    <a:lumMod val="10000"/>
                    <a:lumOff val="90000"/>
                    <a:alpha val="51000"/>
                  </a:schemeClr>
                </a:solidFill>
                <a:latin typeface="+mj-ea"/>
                <a:ea typeface="+mj-ea"/>
                <a:cs typeface="Pretendard"/>
              </a:defRPr>
            </a:lvl1pPr>
          </a:lstStyle>
          <a:p>
            <a:pPr lvl="0" algn="ctr">
              <a:defRPr/>
            </a:pPr>
            <a:r>
              <a:rPr lang="en-US" altLang="ko-KR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#ETF</a:t>
            </a:r>
            <a:r>
              <a:rPr lang="ko-KR" altLang="en-US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 </a:t>
            </a:r>
            <a:r>
              <a:rPr lang="en-US" altLang="ko-KR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#</a:t>
            </a:r>
            <a:r>
              <a:rPr lang="ko-KR" altLang="en-US" sz="5500" dirty="0">
                <a:solidFill>
                  <a:schemeClr val="accent2">
                    <a:lumMod val="10000"/>
                    <a:lumOff val="90000"/>
                  </a:schemeClr>
                </a:solidFill>
              </a:rPr>
              <a:t>분산 투자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26963" y="2104165"/>
            <a:ext cx="9938074" cy="167187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>
              <a:defRPr/>
            </a:pPr>
            <a:r>
              <a:rPr lang="ko-KR" altLang="en-US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분산</a:t>
            </a: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 </a:t>
            </a:r>
            <a:r>
              <a:rPr lang="ko-KR" altLang="en-US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투자 전략 지원</a:t>
            </a: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, </a:t>
            </a:r>
          </a:p>
          <a:p>
            <a:pPr lvl="0" algn="ctr">
              <a:defRPr/>
            </a:pPr>
            <a:r>
              <a:rPr lang="en-US" altLang="ko-KR" sz="5500" dirty="0">
                <a:solidFill>
                  <a:schemeClr val="accent3"/>
                </a:solidFill>
                <a:latin typeface="+mj-ea"/>
                <a:ea typeface="+mj-ea"/>
                <a:cs typeface="Pretendard"/>
              </a:rPr>
              <a:t>SABU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53000" y="1792249"/>
            <a:ext cx="2419350" cy="30777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 algn="ctr">
              <a:defRPr/>
            </a:pP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오픈소스</a:t>
            </a:r>
            <a:r>
              <a:rPr lang="en-US" altLang="ko-KR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SW</a:t>
            </a: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기초 </a:t>
            </a:r>
            <a:r>
              <a:rPr lang="en-US" altLang="ko-KR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6</a:t>
            </a:r>
            <a:r>
              <a:rPr lang="ko-KR" altLang="en-US" sz="2000" b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분반</a:t>
            </a:r>
          </a:p>
        </p:txBody>
      </p:sp>
      <p:cxnSp>
        <p:nvCxnSpPr>
          <p:cNvPr id="5" name="직선 연결선 4"/>
          <p:cNvCxnSpPr/>
          <p:nvPr/>
        </p:nvCxnSpPr>
        <p:spPr>
          <a:xfrm flipH="1">
            <a:off x="5794990" y="3727658"/>
            <a:ext cx="602021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"/>
          <p:cNvSpPr txBox="1"/>
          <p:nvPr/>
        </p:nvSpPr>
        <p:spPr>
          <a:xfrm>
            <a:off x="9248748" y="5900238"/>
            <a:ext cx="2709075" cy="692497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정보통계학과 </a:t>
            </a:r>
            <a:r>
              <a:rPr lang="en-US" altLang="ko-KR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32200472</a:t>
            </a: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 김동혁</a:t>
            </a:r>
          </a:p>
          <a:p>
            <a:pPr lvl="0">
              <a:defRPr/>
            </a:pP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컴퓨터공학과 </a:t>
            </a:r>
            <a:r>
              <a:rPr lang="en-US" altLang="ko-KR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32211228</a:t>
            </a: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 김태형</a:t>
            </a:r>
          </a:p>
          <a:p>
            <a:pPr lvl="0">
              <a:defRPr/>
            </a:pPr>
            <a:r>
              <a:rPr lang="ko-KR" altLang="en-US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소프트웨어학과 </a:t>
            </a:r>
            <a:r>
              <a:rPr lang="en-US" altLang="ko-KR" sz="15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32232597 </a:t>
            </a:r>
            <a:r>
              <a:rPr lang="ko-KR" altLang="en-US" sz="1500" b="1" dirty="0" err="1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엄세훈</a:t>
            </a:r>
            <a:endParaRPr lang="ko-KR" altLang="en-US" sz="1500" b="1" dirty="0">
              <a:solidFill>
                <a:schemeClr val="accent3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4" name="TextBox 3"/>
          <p:cNvSpPr txBox="1"/>
          <p:nvPr/>
        </p:nvSpPr>
        <p:spPr>
          <a:xfrm>
            <a:off x="10158368" y="5535573"/>
            <a:ext cx="852272" cy="30225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lvl="0">
              <a:defRPr/>
            </a:pPr>
            <a:r>
              <a:rPr lang="ko-KR" altLang="en-US" sz="20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사고</a:t>
            </a:r>
            <a:r>
              <a:rPr lang="en-US" altLang="ko-KR" sz="20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8</a:t>
            </a:r>
            <a:r>
              <a:rPr lang="ko-KR" altLang="en-US" sz="2000" b="1" dirty="0">
                <a:solidFill>
                  <a:schemeClr val="accent3"/>
                </a:solidFill>
                <a:latin typeface="Pretendard"/>
                <a:ea typeface="Pretendard"/>
                <a:cs typeface="Pretendard"/>
              </a:rPr>
              <a:t>조</a:t>
            </a:r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067D0A42-499F-D13D-DA83-CF2BF0BB8C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3384" y="5686702"/>
            <a:ext cx="238125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92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203E98-B373-C1FF-B894-78798CFA0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25AFE343-F601-2C91-831F-B41153BF274F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664F29A-FE41-04D1-F4CA-28D49EC889F2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클러스터링 구현 계획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989FA7-FCF7-4C21-78D4-1AB2C6BA52F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61621B-1099-79D9-2AB4-5B8E359AD7E7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D89CB5F-BDAA-7AE4-8BCB-33BE6C7029B6}"/>
              </a:ext>
            </a:extLst>
          </p:cNvPr>
          <p:cNvGrpSpPr/>
          <p:nvPr/>
        </p:nvGrpSpPr>
        <p:grpSpPr>
          <a:xfrm>
            <a:off x="1197662" y="1931785"/>
            <a:ext cx="9796676" cy="4194568"/>
            <a:chOff x="1197662" y="1931785"/>
            <a:chExt cx="9796676" cy="4194568"/>
          </a:xfrm>
        </p:grpSpPr>
        <p:sp>
          <p:nvSpPr>
            <p:cNvPr id="5" name="순서도: 대체 처리 4">
              <a:extLst>
                <a:ext uri="{FF2B5EF4-FFF2-40B4-BE49-F238E27FC236}">
                  <a16:creationId xmlns:a16="http://schemas.microsoft.com/office/drawing/2014/main" id="{A620D733-94B3-191F-82F3-4CAF665AC54D}"/>
                </a:ext>
              </a:extLst>
            </p:cNvPr>
            <p:cNvSpPr/>
            <p:nvPr/>
          </p:nvSpPr>
          <p:spPr>
            <a:xfrm>
              <a:off x="1197662" y="1931785"/>
              <a:ext cx="9796676" cy="4194568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225C2EC-44EF-A212-1B0C-3856724DDC1D}"/>
                </a:ext>
              </a:extLst>
            </p:cNvPr>
            <p:cNvGrpSpPr/>
            <p:nvPr/>
          </p:nvGrpSpPr>
          <p:grpSpPr>
            <a:xfrm>
              <a:off x="1629937" y="2476546"/>
              <a:ext cx="8932126" cy="401978"/>
              <a:chOff x="2136931" y="2495142"/>
              <a:chExt cx="8932126" cy="401978"/>
            </a:xfrm>
          </p:grpSpPr>
          <p:sp>
            <p:nvSpPr>
              <p:cNvPr id="15" name="TextBox 44">
                <a:extLst>
                  <a:ext uri="{FF2B5EF4-FFF2-40B4-BE49-F238E27FC236}">
                    <a16:creationId xmlns:a16="http://schemas.microsoft.com/office/drawing/2014/main" id="{58FCCF75-BA16-0A0C-4A30-42C6E213D988}"/>
                  </a:ext>
                </a:extLst>
              </p:cNvPr>
              <p:cNvSpPr txBox="1"/>
              <p:nvPr/>
            </p:nvSpPr>
            <p:spPr>
              <a:xfrm>
                <a:off x="2633157" y="2560260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K-Means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클러스터링 어떻게 활용할지 등 내용 설명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16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AAFC1D1D-D08B-A631-3B6C-BD6390BE37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2136931" y="2495142"/>
                <a:ext cx="401978" cy="401978"/>
              </a:xfrm>
              <a:prstGeom prst="rect">
                <a:avLst/>
              </a:prstGeom>
            </p:spPr>
          </p:pic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3CE31903-BE08-DE94-23BD-C10D41CE3A74}"/>
              </a:ext>
            </a:extLst>
          </p:cNvPr>
          <p:cNvGrpSpPr/>
          <p:nvPr/>
        </p:nvGrpSpPr>
        <p:grpSpPr>
          <a:xfrm>
            <a:off x="9774644" y="622600"/>
            <a:ext cx="2181697" cy="461560"/>
            <a:chOff x="9872964" y="622600"/>
            <a:chExt cx="2181697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7A68594-9405-37A5-CCD5-373BBC9E9793}"/>
                </a:ext>
              </a:extLst>
            </p:cNvPr>
            <p:cNvSpPr/>
            <p:nvPr/>
          </p:nvSpPr>
          <p:spPr>
            <a:xfrm>
              <a:off x="9872964" y="956672"/>
              <a:ext cx="2181697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54ACFFA9-C892-29CD-2DAA-D2B08670C2FE}"/>
                </a:ext>
              </a:extLst>
            </p:cNvPr>
            <p:cNvSpPr txBox="1"/>
            <p:nvPr/>
          </p:nvSpPr>
          <p:spPr>
            <a:xfrm>
              <a:off x="9969910" y="622600"/>
              <a:ext cx="1987807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lang="en-US" altLang="ko-KR" dirty="0">
                  <a:solidFill>
                    <a:srgbClr val="002060"/>
                  </a:solidFill>
                </a:rPr>
                <a:t>&amp; </a:t>
              </a:r>
              <a:r>
                <a:rPr lang="ko-KR" altLang="en-US" dirty="0">
                  <a:solidFill>
                    <a:srgbClr val="002060"/>
                  </a:solidFill>
                </a:rPr>
                <a:t>모델링 계획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9173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C36E6E-12D3-25CB-BE50-E50B5AE9A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2DB1273-CF59-2F01-8163-640167542814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94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8A1EB6-9B0D-9E5D-8602-A1949F36BF6B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3.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서비스 설계</a:t>
            </a:r>
          </a:p>
        </p:txBody>
      </p:sp>
    </p:spTree>
    <p:extLst>
      <p:ext uri="{BB962C8B-B14F-4D97-AF65-F5344CB8AC3E}">
        <p14:creationId xmlns:p14="http://schemas.microsoft.com/office/powerpoint/2010/main" val="1452790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4DD00D-FF2D-793F-D974-90AD370B1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09231103-4026-25A9-F3C9-78E810CD133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4DD30FA-F22A-C5EA-5488-0EAFC393A738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WBS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7929C7-5E53-5DAF-2E5D-C1DF84701779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72376-DBE4-45E5-8053-701044BEDBF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51D2227-27FB-F508-8022-964292BFE6A3}"/>
              </a:ext>
            </a:extLst>
          </p:cNvPr>
          <p:cNvGrpSpPr/>
          <p:nvPr/>
        </p:nvGrpSpPr>
        <p:grpSpPr>
          <a:xfrm>
            <a:off x="1197662" y="1931785"/>
            <a:ext cx="9796676" cy="4194568"/>
            <a:chOff x="1197662" y="1931785"/>
            <a:chExt cx="9796676" cy="4194568"/>
          </a:xfrm>
        </p:grpSpPr>
        <p:sp>
          <p:nvSpPr>
            <p:cNvPr id="5" name="순서도: 대체 처리 4">
              <a:extLst>
                <a:ext uri="{FF2B5EF4-FFF2-40B4-BE49-F238E27FC236}">
                  <a16:creationId xmlns:a16="http://schemas.microsoft.com/office/drawing/2014/main" id="{8AD8C2FD-F614-1395-AB3E-198E2B07D464}"/>
                </a:ext>
              </a:extLst>
            </p:cNvPr>
            <p:cNvSpPr/>
            <p:nvPr/>
          </p:nvSpPr>
          <p:spPr>
            <a:xfrm>
              <a:off x="1197662" y="1931785"/>
              <a:ext cx="9796676" cy="4194568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C171EE5-59F8-4602-BDD2-5C9FC25AC481}"/>
                </a:ext>
              </a:extLst>
            </p:cNvPr>
            <p:cNvGrpSpPr/>
            <p:nvPr/>
          </p:nvGrpSpPr>
          <p:grpSpPr>
            <a:xfrm>
              <a:off x="1629937" y="2476546"/>
              <a:ext cx="8932126" cy="401978"/>
              <a:chOff x="2136931" y="2495142"/>
              <a:chExt cx="8932126" cy="401978"/>
            </a:xfrm>
          </p:grpSpPr>
          <p:sp>
            <p:nvSpPr>
              <p:cNvPr id="15" name="TextBox 44">
                <a:extLst>
                  <a:ext uri="{FF2B5EF4-FFF2-40B4-BE49-F238E27FC236}">
                    <a16:creationId xmlns:a16="http://schemas.microsoft.com/office/drawing/2014/main" id="{E2EB9914-4432-0C4E-ECA0-7CFF221B796A}"/>
                  </a:ext>
                </a:extLst>
              </p:cNvPr>
              <p:cNvSpPr txBox="1"/>
              <p:nvPr/>
            </p:nvSpPr>
            <p:spPr>
              <a:xfrm>
                <a:off x="2633157" y="2560260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MVP(Minimal Viable Product)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기준으로 최소한으로 구현해야 할 </a:t>
                </a:r>
                <a:r>
                  <a:rPr kumimoji="0" lang="en-US" altLang="ko-KR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WBS </a:t>
                </a: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작성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16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519591DA-AFF4-9E9F-226A-50D98C70E5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2136931" y="2495142"/>
                <a:ext cx="401978" cy="401978"/>
              </a:xfrm>
              <a:prstGeom prst="rect">
                <a:avLst/>
              </a:prstGeom>
            </p:spPr>
          </p:pic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62C78846-9237-FFCA-8C5F-92861F9B87E7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15B3285-840E-1F61-8ABC-DE0FA0A3DB85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271AF672-88C7-5291-65E8-82FD4EA89940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2499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4F78A1-89CA-6555-3713-B791D29E8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6AF34B4A-38F0-AC21-77D4-CE8640EC394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ECBF524-3F0B-9DCC-B945-93197D5BEA7E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추후 추가 기능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D1F4BBF-8B6B-B574-09C1-3162480D29EB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A17C26-12D4-5180-BABD-32766D58CD0F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F72AD3E-5504-7C21-A01A-93F90B2E31BB}"/>
              </a:ext>
            </a:extLst>
          </p:cNvPr>
          <p:cNvGrpSpPr/>
          <p:nvPr/>
        </p:nvGrpSpPr>
        <p:grpSpPr>
          <a:xfrm>
            <a:off x="1197662" y="1931785"/>
            <a:ext cx="9796676" cy="4194568"/>
            <a:chOff x="1197662" y="1931785"/>
            <a:chExt cx="9796676" cy="4194568"/>
          </a:xfrm>
        </p:grpSpPr>
        <p:sp>
          <p:nvSpPr>
            <p:cNvPr id="5" name="순서도: 대체 처리 4">
              <a:extLst>
                <a:ext uri="{FF2B5EF4-FFF2-40B4-BE49-F238E27FC236}">
                  <a16:creationId xmlns:a16="http://schemas.microsoft.com/office/drawing/2014/main" id="{7FB8050F-16EF-E547-7AE3-7373A1F74CCB}"/>
                </a:ext>
              </a:extLst>
            </p:cNvPr>
            <p:cNvSpPr/>
            <p:nvPr/>
          </p:nvSpPr>
          <p:spPr>
            <a:xfrm>
              <a:off x="1197662" y="1931785"/>
              <a:ext cx="9796676" cy="4194568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4400075-B4D3-AA8B-5EC7-F4E33FA84FE7}"/>
                </a:ext>
              </a:extLst>
            </p:cNvPr>
            <p:cNvGrpSpPr/>
            <p:nvPr/>
          </p:nvGrpSpPr>
          <p:grpSpPr>
            <a:xfrm>
              <a:off x="1629937" y="2373503"/>
              <a:ext cx="8932126" cy="401978"/>
              <a:chOff x="2136931" y="2392099"/>
              <a:chExt cx="8932126" cy="401978"/>
            </a:xfrm>
          </p:grpSpPr>
          <p:sp>
            <p:nvSpPr>
              <p:cNvPr id="17" name="TextBox 44">
                <a:extLst>
                  <a:ext uri="{FF2B5EF4-FFF2-40B4-BE49-F238E27FC236}">
                    <a16:creationId xmlns:a16="http://schemas.microsoft.com/office/drawing/2014/main" id="{2BA17473-7C78-051D-E0CA-4B70C576858E}"/>
                  </a:ext>
                </a:extLst>
              </p:cNvPr>
              <p:cNvSpPr txBox="1"/>
              <p:nvPr/>
            </p:nvSpPr>
            <p:spPr>
              <a:xfrm>
                <a:off x="2633157" y="2457217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추가로 구현해볼 기능 설명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18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84DB24D2-6D29-5532-BDA0-47AD8507C2B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2136931" y="2392099"/>
                <a:ext cx="401978" cy="401978"/>
              </a:xfrm>
              <a:prstGeom prst="rect">
                <a:avLst/>
              </a:prstGeom>
            </p:spPr>
          </p:pic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38542820-3A60-F386-D5E7-0E8AB4F2DD75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F6B07AA-20D5-A31C-5CEC-5B8CCD9D0A2B}"/>
                </a:ext>
              </a:extLst>
            </p:cNvPr>
            <p:cNvSpPr/>
            <p:nvPr/>
          </p:nvSpPr>
          <p:spPr>
            <a:xfrm>
              <a:off x="10644134" y="956672"/>
              <a:ext cx="1231511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EE29A587-6498-08AE-3146-3C4A9CD3867E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3.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서비스 설계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5909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D5D1BD-D84C-6E3F-2218-3D127FF7E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CC663F1-692D-1E5A-4417-59B603A8C737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94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F5CC94-B84E-EA13-C397-7AC1CE24DC4A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4.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와이어프레임</a:t>
            </a:r>
          </a:p>
        </p:txBody>
      </p:sp>
    </p:spTree>
    <p:extLst>
      <p:ext uri="{BB962C8B-B14F-4D97-AF65-F5344CB8AC3E}">
        <p14:creationId xmlns:p14="http://schemas.microsoft.com/office/powerpoint/2010/main" val="750106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583ECF-00F3-D57B-545A-9DA686F5B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D0227D0B-519E-29BA-CAA3-96891A8902FB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AA703A7-FFC8-979D-9E8B-A2018836CE36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2E3F9DB-9CAE-FCE3-641B-46860E92124E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0DDACB-C4EF-5DBF-68CE-CF6393CEADC4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1061D0E-3555-3622-1BAF-DD124B232280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3738FA1-8F86-3A2F-678D-B18C00660ABC}"/>
                </a:ext>
              </a:extLst>
            </p:cNvPr>
            <p:cNvSpPr/>
            <p:nvPr/>
          </p:nvSpPr>
          <p:spPr>
            <a:xfrm>
              <a:off x="10582558" y="956672"/>
              <a:ext cx="1354662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AB632105-726A-03C1-BAAD-9C23A91D1A08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4.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와이어프레임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7" name="TextBox 44">
            <a:extLst>
              <a:ext uri="{FF2B5EF4-FFF2-40B4-BE49-F238E27FC236}">
                <a16:creationId xmlns:a16="http://schemas.microsoft.com/office/drawing/2014/main" id="{8722FEEF-8FB5-487A-3C3F-808CA609A013}"/>
              </a:ext>
            </a:extLst>
          </p:cNvPr>
          <p:cNvSpPr txBox="1"/>
          <p:nvPr/>
        </p:nvSpPr>
        <p:spPr>
          <a:xfrm>
            <a:off x="2126163" y="2541664"/>
            <a:ext cx="8435900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rPr>
              <a:t>세훈 님이 작성하신 내용 및 사진 추가</a:t>
            </a:r>
            <a:endParaRPr kumimoji="0" lang="ko-KR" altLang="en-US" sz="15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 Light"/>
              <a:ea typeface="Pretendard Light"/>
              <a:cs typeface="Pretendard Light"/>
            </a:endParaRPr>
          </a:p>
        </p:txBody>
      </p:sp>
    </p:spTree>
    <p:extLst>
      <p:ext uri="{BB962C8B-B14F-4D97-AF65-F5344CB8AC3E}">
        <p14:creationId xmlns:p14="http://schemas.microsoft.com/office/powerpoint/2010/main" val="40515150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44084D-E5D8-0796-A047-0E6772D955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03CFDFA-4184-2D5F-0BD2-BD152AF9018A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94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F0BB8C-EA98-0210-9417-C2477909E0B3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5. API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명세</a:t>
            </a:r>
          </a:p>
        </p:txBody>
      </p:sp>
    </p:spTree>
    <p:extLst>
      <p:ext uri="{BB962C8B-B14F-4D97-AF65-F5344CB8AC3E}">
        <p14:creationId xmlns:p14="http://schemas.microsoft.com/office/powerpoint/2010/main" val="26488708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3022B4-9AF8-E5C6-37FD-01A8F33B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B72D955-6697-67D3-5098-C945BFE0E79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D28773F-06B7-E510-6BF9-2EEE54F5491F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소제목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7FD9FDA-149E-B499-3280-0DD88D3B97C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B15D6C-16C1-A471-16A9-0A98ED1215C8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664FE56-EE3C-FBDE-4212-76594BCFAE22}"/>
              </a:ext>
            </a:extLst>
          </p:cNvPr>
          <p:cNvGrpSpPr/>
          <p:nvPr/>
        </p:nvGrpSpPr>
        <p:grpSpPr>
          <a:xfrm>
            <a:off x="10562063" y="622600"/>
            <a:ext cx="1395654" cy="461560"/>
            <a:chOff x="10562063" y="622600"/>
            <a:chExt cx="1395654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A257273-6902-FADB-5404-43A427FF2F3C}"/>
                </a:ext>
              </a:extLst>
            </p:cNvPr>
            <p:cNvSpPr/>
            <p:nvPr/>
          </p:nvSpPr>
          <p:spPr>
            <a:xfrm>
              <a:off x="10700112" y="956672"/>
              <a:ext cx="1119555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D91C0691-171F-7F4B-45CA-8BDD41E1D1F1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5. API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명세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7" name="TextBox 44">
            <a:extLst>
              <a:ext uri="{FF2B5EF4-FFF2-40B4-BE49-F238E27FC236}">
                <a16:creationId xmlns:a16="http://schemas.microsoft.com/office/drawing/2014/main" id="{9D600DBC-6CBC-63BB-DC2B-3793A1A893D8}"/>
              </a:ext>
            </a:extLst>
          </p:cNvPr>
          <p:cNvSpPr txBox="1"/>
          <p:nvPr/>
        </p:nvSpPr>
        <p:spPr>
          <a:xfrm>
            <a:off x="2126163" y="2541664"/>
            <a:ext cx="8435900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rPr>
              <a:t>세훈 님이 작성하신 내용 및 사진 추가</a:t>
            </a:r>
            <a:endParaRPr kumimoji="0" lang="ko-KR" altLang="en-US" sz="15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 Light"/>
              <a:ea typeface="Pretendard Light"/>
              <a:cs typeface="Pretendard Light"/>
            </a:endParaRPr>
          </a:p>
        </p:txBody>
      </p:sp>
    </p:spTree>
    <p:extLst>
      <p:ext uri="{BB962C8B-B14F-4D97-AF65-F5344CB8AC3E}">
        <p14:creationId xmlns:p14="http://schemas.microsoft.com/office/powerpoint/2010/main" val="2708024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ACED42-3FB0-BF72-6A78-8EE283D6A209}"/>
              </a:ext>
            </a:extLst>
          </p:cNvPr>
          <p:cNvSpPr txBox="1"/>
          <p:nvPr/>
        </p:nvSpPr>
        <p:spPr>
          <a:xfrm>
            <a:off x="4260417" y="3005807"/>
            <a:ext cx="3671166" cy="8463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55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Q&amp;A</a:t>
            </a:r>
            <a:endParaRPr kumimoji="0" lang="ko-KR" altLang="en-US" sz="55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86CF33F-DF33-BC63-F446-747CBC0C84B1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1976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/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목차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37452DF-6045-F949-5705-0A4717DA8C67}"/>
              </a:ext>
            </a:extLst>
          </p:cNvPr>
          <p:cNvGrpSpPr/>
          <p:nvPr/>
        </p:nvGrpSpPr>
        <p:grpSpPr>
          <a:xfrm>
            <a:off x="961845" y="1671373"/>
            <a:ext cx="4415913" cy="720000"/>
            <a:chOff x="2310812" y="1571785"/>
            <a:chExt cx="4415913" cy="720000"/>
          </a:xfrm>
        </p:grpSpPr>
        <p:sp>
          <p:nvSpPr>
            <p:cNvPr id="300" name="TextBox 1"/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GitHub 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컨벤션</a:t>
              </a:r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FF1914BB-9EF7-FBA7-B828-21505D3F85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1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20D6DF1-C08D-9916-96A4-5F61DAA2C399}"/>
              </a:ext>
            </a:extLst>
          </p:cNvPr>
          <p:cNvGrpSpPr/>
          <p:nvPr/>
        </p:nvGrpSpPr>
        <p:grpSpPr>
          <a:xfrm>
            <a:off x="961845" y="3162276"/>
            <a:ext cx="4415913" cy="720000"/>
            <a:chOff x="2310812" y="1571785"/>
            <a:chExt cx="4415913" cy="720000"/>
          </a:xfrm>
        </p:grpSpPr>
        <p:sp>
          <p:nvSpPr>
            <p:cNvPr id="15" name="TextBox 1">
              <a:extLst>
                <a:ext uri="{FF2B5EF4-FFF2-40B4-BE49-F238E27FC236}">
                  <a16:creationId xmlns:a16="http://schemas.microsoft.com/office/drawing/2014/main" id="{9D0172AC-6FDB-FE00-6A07-A816E83D1C12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3000" dirty="0">
                  <a:solidFill>
                    <a:srgbClr val="002060"/>
                  </a:solidFill>
                  <a:latin typeface="Pretendard"/>
                  <a:ea typeface="Pretendard"/>
                </a:rPr>
                <a:t>서비스 설계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4C72CC5-D562-9C54-9CA3-F2F28DF5CF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3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67A66B2-C0EC-B67D-4D2C-CCEABF190073}"/>
              </a:ext>
            </a:extLst>
          </p:cNvPr>
          <p:cNvGrpSpPr/>
          <p:nvPr/>
        </p:nvGrpSpPr>
        <p:grpSpPr>
          <a:xfrm>
            <a:off x="961845" y="4653179"/>
            <a:ext cx="4415913" cy="720000"/>
            <a:chOff x="2310812" y="1571785"/>
            <a:chExt cx="4415913" cy="720000"/>
          </a:xfrm>
        </p:grpSpPr>
        <p:sp>
          <p:nvSpPr>
            <p:cNvPr id="18" name="TextBox 1">
              <a:extLst>
                <a:ext uri="{FF2B5EF4-FFF2-40B4-BE49-F238E27FC236}">
                  <a16:creationId xmlns:a16="http://schemas.microsoft.com/office/drawing/2014/main" id="{7295F590-9177-19DB-4320-FBB618CA4B0B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3000" b="1" i="0" u="none" strike="noStrike" kern="1200" cap="none" spc="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API 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명세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C7DFF9E5-EF00-9358-140B-9C764B69C3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5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D512124-2F26-B76B-30E5-A908767F67C8}"/>
              </a:ext>
            </a:extLst>
          </p:cNvPr>
          <p:cNvGrpSpPr/>
          <p:nvPr/>
        </p:nvGrpSpPr>
        <p:grpSpPr>
          <a:xfrm>
            <a:off x="6380291" y="1671373"/>
            <a:ext cx="5035999" cy="720000"/>
            <a:chOff x="2310812" y="1571785"/>
            <a:chExt cx="5035999" cy="720000"/>
          </a:xfrm>
        </p:grpSpPr>
        <p:sp>
          <p:nvSpPr>
            <p:cNvPr id="11" name="TextBox 1">
              <a:extLst>
                <a:ext uri="{FF2B5EF4-FFF2-40B4-BE49-F238E27FC236}">
                  <a16:creationId xmlns:a16="http://schemas.microsoft.com/office/drawing/2014/main" id="{29BAD33B-F0DB-ACB0-7E41-48B3F4C4A546}"/>
                </a:ext>
              </a:extLst>
            </p:cNvPr>
            <p:cNvSpPr txBox="1"/>
            <p:nvPr/>
          </p:nvSpPr>
          <p:spPr>
            <a:xfrm>
              <a:off x="3370542" y="1700952"/>
              <a:ext cx="3976269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&amp; 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2060"/>
                  </a:solidFill>
                  <a:latin typeface="Pretendard"/>
                  <a:ea typeface="Pretendard"/>
                  <a:cs typeface="Pretendard"/>
                </a:rPr>
                <a:t>모델링 계획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77E26BB-DC9E-9FEB-072E-3BB6DEDE3C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2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5933DC0-7270-D29D-B6D2-31BF5B6A2779}"/>
              </a:ext>
            </a:extLst>
          </p:cNvPr>
          <p:cNvGrpSpPr/>
          <p:nvPr/>
        </p:nvGrpSpPr>
        <p:grpSpPr>
          <a:xfrm>
            <a:off x="6380291" y="3162276"/>
            <a:ext cx="4415913" cy="720000"/>
            <a:chOff x="2310812" y="1571785"/>
            <a:chExt cx="4415913" cy="720000"/>
          </a:xfrm>
        </p:grpSpPr>
        <p:sp>
          <p:nvSpPr>
            <p:cNvPr id="23" name="TextBox 1">
              <a:extLst>
                <a:ext uri="{FF2B5EF4-FFF2-40B4-BE49-F238E27FC236}">
                  <a16:creationId xmlns:a16="http://schemas.microsoft.com/office/drawing/2014/main" id="{F3C17B1B-7F81-34A3-741F-4DA236C0FF75}"/>
                </a:ext>
              </a:extLst>
            </p:cNvPr>
            <p:cNvSpPr txBox="1"/>
            <p:nvPr/>
          </p:nvSpPr>
          <p:spPr>
            <a:xfrm>
              <a:off x="3370542" y="1700952"/>
              <a:ext cx="3356183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3200" b="1">
                  <a:solidFill>
                    <a:schemeClr val="accent3"/>
                  </a:solidFill>
                  <a:latin typeface="+mn-ea"/>
                  <a:cs typeface="Pretendard"/>
                </a:defRPr>
              </a:lvl1pPr>
            </a:lstStyle>
            <a:p>
              <a:pPr marL="0" marR="0" lvl="0" indent="0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ko-KR" altLang="en-US" sz="3000" dirty="0">
                  <a:solidFill>
                    <a:srgbClr val="002060"/>
                  </a:solidFill>
                  <a:latin typeface="Pretendard"/>
                  <a:ea typeface="Pretendard"/>
                </a:rPr>
                <a:t>와이어프레임</a:t>
              </a:r>
              <a:endParaRPr kumimoji="0" lang="ko-KR" altLang="en-US" sz="30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7118CA3-6E24-657A-8281-6910497246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0812" y="1571785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latin typeface="+mj-ea"/>
                  <a:ea typeface="+mj-ea"/>
                </a:rPr>
                <a:t>4</a:t>
              </a:r>
              <a:endParaRPr lang="ko-KR" altLang="en-US" sz="25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9657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DA87F0-5B82-F456-13B6-1D048EE16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EB3A700-E15D-43F9-5103-4EDEDBAB9DD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94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E92773-0EA7-1B44-294C-F0E66CC88F91}"/>
              </a:ext>
            </a:extLst>
          </p:cNvPr>
          <p:cNvSpPr txBox="1"/>
          <p:nvPr/>
        </p:nvSpPr>
        <p:spPr>
          <a:xfrm>
            <a:off x="3406877" y="2998113"/>
            <a:ext cx="5378246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1. GitHub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컨벤션</a:t>
            </a:r>
          </a:p>
        </p:txBody>
      </p:sp>
    </p:spTree>
    <p:extLst>
      <p:ext uri="{BB962C8B-B14F-4D97-AF65-F5344CB8AC3E}">
        <p14:creationId xmlns:p14="http://schemas.microsoft.com/office/powerpoint/2010/main" val="2856872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68CA82-1EC3-EE4B-5A79-D07F86D8D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56FA3D9C-0231-0612-5056-4CB936696AC6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782CFBC-3B62-1A07-5EDA-F006355B1067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작업 순서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4E72530-864B-4A78-123C-18D50A7816AC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61A5BA-1C14-BE62-E1C6-44D499A70233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06CEC2-76B2-E6CE-E6AF-0F332D1B7441}"/>
              </a:ext>
            </a:extLst>
          </p:cNvPr>
          <p:cNvGrpSpPr/>
          <p:nvPr/>
        </p:nvGrpSpPr>
        <p:grpSpPr>
          <a:xfrm>
            <a:off x="10514825" y="622600"/>
            <a:ext cx="1490128" cy="461560"/>
            <a:chOff x="10514825" y="622600"/>
            <a:chExt cx="1490128" cy="4615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D970A0-BBCE-DCED-8865-F3B781693C8A}"/>
                </a:ext>
              </a:extLst>
            </p:cNvPr>
            <p:cNvSpPr/>
            <p:nvPr/>
          </p:nvSpPr>
          <p:spPr>
            <a:xfrm>
              <a:off x="10514825" y="956672"/>
              <a:ext cx="1490128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286" name="TextBox 2">
              <a:extLst>
                <a:ext uri="{FF2B5EF4-FFF2-40B4-BE49-F238E27FC236}">
                  <a16:creationId xmlns:a16="http://schemas.microsoft.com/office/drawing/2014/main" id="{DF1165C5-0161-A20F-B44F-9856FDA5CD90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컨벤션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7" name="순서도: 대체 처리 6">
            <a:extLst>
              <a:ext uri="{FF2B5EF4-FFF2-40B4-BE49-F238E27FC236}">
                <a16:creationId xmlns:a16="http://schemas.microsoft.com/office/drawing/2014/main" id="{97021C51-2E3C-3A73-581A-6DC4FA426576}"/>
              </a:ext>
            </a:extLst>
          </p:cNvPr>
          <p:cNvSpPr/>
          <p:nvPr/>
        </p:nvSpPr>
        <p:spPr>
          <a:xfrm>
            <a:off x="1197662" y="1965724"/>
            <a:ext cx="9796676" cy="4194568"/>
          </a:xfrm>
          <a:prstGeom prst="flowChartAlternateProcess">
            <a:avLst/>
          </a:prstGeom>
          <a:solidFill>
            <a:schemeClr val="accen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90BA6DF-7EB0-4D09-BE72-B937D0603BDC}"/>
              </a:ext>
            </a:extLst>
          </p:cNvPr>
          <p:cNvGrpSpPr/>
          <p:nvPr/>
        </p:nvGrpSpPr>
        <p:grpSpPr>
          <a:xfrm>
            <a:off x="1629937" y="2476546"/>
            <a:ext cx="8932126" cy="401978"/>
            <a:chOff x="2136931" y="2495142"/>
            <a:chExt cx="8932126" cy="401978"/>
          </a:xfrm>
        </p:grpSpPr>
        <p:sp>
          <p:nvSpPr>
            <p:cNvPr id="11" name="TextBox 44">
              <a:extLst>
                <a:ext uri="{FF2B5EF4-FFF2-40B4-BE49-F238E27FC236}">
                  <a16:creationId xmlns:a16="http://schemas.microsoft.com/office/drawing/2014/main" id="{AFF989AF-4FE4-90BC-B3B2-2EA63D859BD6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ko-KR" altLang="en-US" sz="1500" b="0" i="0" u="none" strike="noStrike" kern="1200" cap="none" spc="-50" normalizeH="0" baseline="0" dirty="0" err="1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해야할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 작업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,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논의할 내용에 대해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Issue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생성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12" name="그래픽 45" descr="배지 체크 표시1 단색으로 채워진">
              <a:extLst>
                <a:ext uri="{FF2B5EF4-FFF2-40B4-BE49-F238E27FC236}">
                  <a16:creationId xmlns:a16="http://schemas.microsoft.com/office/drawing/2014/main" id="{9A85EEFD-C16A-F42E-F45E-213EDF4E7C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D966FB6-63D2-49E8-DB29-25871A349D5A}"/>
              </a:ext>
            </a:extLst>
          </p:cNvPr>
          <p:cNvGrpSpPr/>
          <p:nvPr/>
        </p:nvGrpSpPr>
        <p:grpSpPr>
          <a:xfrm>
            <a:off x="1629937" y="3027022"/>
            <a:ext cx="8932126" cy="401978"/>
            <a:chOff x="2136931" y="2495142"/>
            <a:chExt cx="8932126" cy="401978"/>
          </a:xfrm>
        </p:grpSpPr>
        <p:sp>
          <p:nvSpPr>
            <p:cNvPr id="24" name="TextBox 44">
              <a:extLst>
                <a:ext uri="{FF2B5EF4-FFF2-40B4-BE49-F238E27FC236}">
                  <a16:creationId xmlns:a16="http://schemas.microsoft.com/office/drawing/2014/main" id="{998C5BB4-EBF5-1B50-D481-0A43A86208D3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Issue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 번호와 연결되는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Branch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생성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5" name="그래픽 45" descr="배지 체크 표시1 단색으로 채워진">
              <a:extLst>
                <a:ext uri="{FF2B5EF4-FFF2-40B4-BE49-F238E27FC236}">
                  <a16:creationId xmlns:a16="http://schemas.microsoft.com/office/drawing/2014/main" id="{3EDCC841-5BEA-4592-A474-D91519A970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606E92E-8A2D-A36E-2244-8138E8358A76}"/>
              </a:ext>
            </a:extLst>
          </p:cNvPr>
          <p:cNvGrpSpPr/>
          <p:nvPr/>
        </p:nvGrpSpPr>
        <p:grpSpPr>
          <a:xfrm>
            <a:off x="1629937" y="3661030"/>
            <a:ext cx="8932126" cy="401978"/>
            <a:chOff x="2136931" y="2495142"/>
            <a:chExt cx="8932126" cy="401978"/>
          </a:xfrm>
        </p:grpSpPr>
        <p:sp>
          <p:nvSpPr>
            <p:cNvPr id="27" name="TextBox 44">
              <a:extLst>
                <a:ext uri="{FF2B5EF4-FFF2-40B4-BE49-F238E27FC236}">
                  <a16:creationId xmlns:a16="http://schemas.microsoft.com/office/drawing/2014/main" id="{ACE4E030-BCD5-7A3F-30C6-ABAFD539D4E8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Issue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와 관련한 작업 실행 후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생성한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Issue Branch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에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Commit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28" name="그래픽 45" descr="배지 체크 표시1 단색으로 채워진">
              <a:extLst>
                <a:ext uri="{FF2B5EF4-FFF2-40B4-BE49-F238E27FC236}">
                  <a16:creationId xmlns:a16="http://schemas.microsoft.com/office/drawing/2014/main" id="{9F60D947-FE5C-5CCB-2715-71CFE56D9C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271F358-05A5-F5A3-C3FE-CBE406772FBA}"/>
              </a:ext>
            </a:extLst>
          </p:cNvPr>
          <p:cNvGrpSpPr/>
          <p:nvPr/>
        </p:nvGrpSpPr>
        <p:grpSpPr>
          <a:xfrm>
            <a:off x="1629937" y="4375698"/>
            <a:ext cx="8932126" cy="401978"/>
            <a:chOff x="2136931" y="2495142"/>
            <a:chExt cx="8932126" cy="401978"/>
          </a:xfrm>
        </p:grpSpPr>
        <p:sp>
          <p:nvSpPr>
            <p:cNvPr id="30" name="TextBox 44">
              <a:extLst>
                <a:ext uri="{FF2B5EF4-FFF2-40B4-BE49-F238E27FC236}">
                  <a16:creationId xmlns:a16="http://schemas.microsoft.com/office/drawing/2014/main" id="{79D11FF6-3379-6A3F-BBCA-A278762083DC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Push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후 </a:t>
              </a:r>
              <a:r>
                <a:rPr kumimoji="0" lang="en-US" altLang="ko-KR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Pull Request </a:t>
              </a:r>
              <a:r>
                <a:rPr kumimoji="0" lang="ko-KR" altLang="en-US" sz="1500" b="0" i="0" u="none" strike="noStrike" kern="1200" cap="none" spc="-50" normalizeH="0" baseline="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Pretendard Light"/>
                  <a:ea typeface="Pretendard Light"/>
                  <a:cs typeface="Pretendard Light"/>
                </a:rPr>
                <a:t>생성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31" name="그래픽 45" descr="배지 체크 표시1 단색으로 채워진">
              <a:extLst>
                <a:ext uri="{FF2B5EF4-FFF2-40B4-BE49-F238E27FC236}">
                  <a16:creationId xmlns:a16="http://schemas.microsoft.com/office/drawing/2014/main" id="{728E782D-1468-18C8-EEFA-39E4F5C28C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52DE2565-C02B-936B-555F-0D4F1FA5182D}"/>
              </a:ext>
            </a:extLst>
          </p:cNvPr>
          <p:cNvGrpSpPr/>
          <p:nvPr/>
        </p:nvGrpSpPr>
        <p:grpSpPr>
          <a:xfrm>
            <a:off x="1629937" y="4965156"/>
            <a:ext cx="8932126" cy="401978"/>
            <a:chOff x="2136931" y="2495142"/>
            <a:chExt cx="8932126" cy="401978"/>
          </a:xfrm>
        </p:grpSpPr>
        <p:sp>
          <p:nvSpPr>
            <p:cNvPr id="33" name="TextBox 44">
              <a:extLst>
                <a:ext uri="{FF2B5EF4-FFF2-40B4-BE49-F238E27FC236}">
                  <a16:creationId xmlns:a16="http://schemas.microsoft.com/office/drawing/2014/main" id="{788162FC-80D9-D5AB-DA3A-51585CE2D395}"/>
                </a:ext>
              </a:extLst>
            </p:cNvPr>
            <p:cNvSpPr txBox="1"/>
            <p:nvPr/>
          </p:nvSpPr>
          <p:spPr>
            <a:xfrm>
              <a:off x="2633157" y="2560260"/>
              <a:ext cx="8435900" cy="27174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>
              <a:defPPr>
                <a:defRPr lang="ko-KR"/>
              </a:defPPr>
              <a:lvl1pPr latinLnBrk="0">
                <a:lnSpc>
                  <a:spcPct val="130000"/>
                </a:lnSpc>
                <a:defRPr sz="1200" spc="-50">
                  <a:ln w="9525"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 Light"/>
                  <a:ea typeface="Pretendard Light"/>
                  <a:cs typeface="Pretendard Light"/>
                </a:defRPr>
              </a:lvl1pPr>
            </a:lstStyle>
            <a:p>
              <a:pPr marL="0" marR="0" lvl="0" indent="0" algn="l" defTabSz="914400" rtl="0" eaLnBrk="1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PR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에 대해 다른 두 팀원의 리뷰 및 승인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,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마지막 검토자가 </a:t>
              </a:r>
              <a:r>
                <a:rPr lang="en-US" altLang="ko-KR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Merge </a:t>
              </a:r>
              <a:r>
                <a:rPr lang="ko-KR" altLang="en-US" sz="1500" dirty="0">
                  <a:ln w="9525">
                    <a:solidFill>
                      <a:prstClr val="black">
                        <a:alpha val="0"/>
                      </a:prstClr>
                    </a:solidFill>
                  </a:ln>
                  <a:solidFill>
                    <a:srgbClr val="0D0D0D">
                      <a:lumMod val="75000"/>
                      <a:lumOff val="25000"/>
                    </a:srgbClr>
                  </a:solidFill>
                </a:rPr>
                <a:t>시행</a:t>
              </a:r>
              <a:endParaRPr kumimoji="0" lang="ko-KR" altLang="en-US" sz="1500" b="0" i="0" u="none" strike="noStrike" kern="1200" cap="none" spc="-50" normalizeH="0" baseline="0" dirty="0">
                <a:solidFill>
                  <a:srgbClr val="0D0D0D">
                    <a:lumMod val="75000"/>
                    <a:lumOff val="25000"/>
                  </a:srgbClr>
                </a:solidFill>
                <a:latin typeface="Pretendard Light"/>
                <a:ea typeface="Pretendard Light"/>
                <a:cs typeface="Pretendard Light"/>
              </a:endParaRPr>
            </a:p>
          </p:txBody>
        </p:sp>
        <p:pic>
          <p:nvPicPr>
            <p:cNvPr id="34" name="그래픽 45" descr="배지 체크 표시1 단색으로 채워진">
              <a:extLst>
                <a:ext uri="{FF2B5EF4-FFF2-40B4-BE49-F238E27FC236}">
                  <a16:creationId xmlns:a16="http://schemas.microsoft.com/office/drawing/2014/main" id="{53CA9A02-F174-C78F-B9A9-9E098A833B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36931" y="2495142"/>
              <a:ext cx="401978" cy="401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9959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948914-9478-7587-78DF-C84581A2B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90807540-EC14-0ED1-C077-4852F63741A4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05504B3-0073-4B89-C61F-F80424531077}"/>
              </a:ext>
            </a:extLst>
          </p:cNvPr>
          <p:cNvSpPr txBox="1"/>
          <p:nvPr/>
        </p:nvSpPr>
        <p:spPr>
          <a:xfrm>
            <a:off x="534988" y="428643"/>
            <a:ext cx="453295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관리 </a:t>
            </a: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– </a:t>
            </a:r>
            <a:r>
              <a:rPr lang="ko-KR" altLang="en-US" dirty="0">
                <a:solidFill>
                  <a:srgbClr val="002060"/>
                </a:solidFill>
                <a:latin typeface="Pretendard"/>
                <a:ea typeface="Pretendard"/>
              </a:rPr>
              <a:t>코드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5F0243-1623-A759-2CFC-6EDD4E95A82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E9723F-66D4-F7AE-2A98-B6865366CAE0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A056D96-B13F-FE35-0A87-CDFD649F0823}"/>
              </a:ext>
            </a:extLst>
          </p:cNvPr>
          <p:cNvGrpSpPr/>
          <p:nvPr/>
        </p:nvGrpSpPr>
        <p:grpSpPr>
          <a:xfrm>
            <a:off x="10514825" y="622600"/>
            <a:ext cx="1490128" cy="461560"/>
            <a:chOff x="10514825" y="622600"/>
            <a:chExt cx="1490128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0DC495-B27A-8B41-3E5A-FD1780311C76}"/>
                </a:ext>
              </a:extLst>
            </p:cNvPr>
            <p:cNvSpPr/>
            <p:nvPr/>
          </p:nvSpPr>
          <p:spPr>
            <a:xfrm>
              <a:off x="10514825" y="956672"/>
              <a:ext cx="1490128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9F00227A-EA46-E5C2-5328-47172C505BB2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컨벤션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7" name="TextBox 44">
            <a:extLst>
              <a:ext uri="{FF2B5EF4-FFF2-40B4-BE49-F238E27FC236}">
                <a16:creationId xmlns:a16="http://schemas.microsoft.com/office/drawing/2014/main" id="{4E926B19-64A3-8C30-E3D8-559AFF957AF2}"/>
              </a:ext>
            </a:extLst>
          </p:cNvPr>
          <p:cNvSpPr txBox="1"/>
          <p:nvPr/>
        </p:nvSpPr>
        <p:spPr>
          <a:xfrm>
            <a:off x="2126163" y="2541664"/>
            <a:ext cx="8435900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rPr>
              <a:t>코드 </a:t>
            </a:r>
            <a:r>
              <a:rPr lang="ko-KR" altLang="en-US" sz="150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rPr>
              <a:t>컨벤션 내용 설명 및 사진 첨부</a:t>
            </a:r>
            <a:endParaRPr kumimoji="0" lang="ko-KR" altLang="en-US" sz="15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 Light"/>
              <a:ea typeface="Pretendard Light"/>
              <a:cs typeface="Pretendard Light"/>
            </a:endParaRPr>
          </a:p>
        </p:txBody>
      </p:sp>
    </p:spTree>
    <p:extLst>
      <p:ext uri="{BB962C8B-B14F-4D97-AF65-F5344CB8AC3E}">
        <p14:creationId xmlns:p14="http://schemas.microsoft.com/office/powerpoint/2010/main" val="3677950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5A6FCC-45E4-CE13-A3DA-563493BAC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3F4C6E2B-454E-9FAC-3454-216EDD94CD7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398F4B7-7219-A5B5-930B-EE00F07E148B}"/>
              </a:ext>
            </a:extLst>
          </p:cNvPr>
          <p:cNvSpPr txBox="1"/>
          <p:nvPr/>
        </p:nvSpPr>
        <p:spPr>
          <a:xfrm>
            <a:off x="534988" y="428643"/>
            <a:ext cx="4393473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관리 </a:t>
            </a: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-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이슈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B943AEE-9A45-40E1-EBDD-7F6F3C7C1D0D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7D76AE-31CA-2F1E-C495-581EC7059732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D14D825-0781-0B8A-A211-F18C6707DEBA}"/>
              </a:ext>
            </a:extLst>
          </p:cNvPr>
          <p:cNvGrpSpPr/>
          <p:nvPr/>
        </p:nvGrpSpPr>
        <p:grpSpPr>
          <a:xfrm>
            <a:off x="10514825" y="622600"/>
            <a:ext cx="1490128" cy="461560"/>
            <a:chOff x="10514825" y="622600"/>
            <a:chExt cx="1490128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B328AF4-514C-9719-7A93-83FB37992475}"/>
                </a:ext>
              </a:extLst>
            </p:cNvPr>
            <p:cNvSpPr/>
            <p:nvPr/>
          </p:nvSpPr>
          <p:spPr>
            <a:xfrm>
              <a:off x="10514825" y="956672"/>
              <a:ext cx="1490128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3CAACFF7-9486-D157-7416-3615D5FAE2BE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컨벤션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7" name="TextBox 44">
            <a:extLst>
              <a:ext uri="{FF2B5EF4-FFF2-40B4-BE49-F238E27FC236}">
                <a16:creationId xmlns:a16="http://schemas.microsoft.com/office/drawing/2014/main" id="{4914C702-113A-B08C-960F-59D5CE1F23EF}"/>
              </a:ext>
            </a:extLst>
          </p:cNvPr>
          <p:cNvSpPr txBox="1"/>
          <p:nvPr/>
        </p:nvSpPr>
        <p:spPr>
          <a:xfrm>
            <a:off x="2126163" y="2541664"/>
            <a:ext cx="8435900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rPr>
              <a:t>이슈 컨벤션 내용 설명 및 사진 첨부</a:t>
            </a:r>
            <a:endParaRPr kumimoji="0" lang="ko-KR" altLang="en-US" sz="15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 Light"/>
              <a:ea typeface="Pretendard Light"/>
              <a:cs typeface="Pretendard Light"/>
            </a:endParaRPr>
          </a:p>
        </p:txBody>
      </p:sp>
    </p:spTree>
    <p:extLst>
      <p:ext uri="{BB962C8B-B14F-4D97-AF65-F5344CB8AC3E}">
        <p14:creationId xmlns:p14="http://schemas.microsoft.com/office/powerpoint/2010/main" val="2067352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EDC039-CB4F-0009-11B6-DAEB1A4B8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76A8108F-1037-C878-6BF3-96A2D0FB9FBE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1E03D37-44A4-1F82-2ECA-6BB0AA958C1C}"/>
              </a:ext>
            </a:extLst>
          </p:cNvPr>
          <p:cNvSpPr txBox="1"/>
          <p:nvPr/>
        </p:nvSpPr>
        <p:spPr>
          <a:xfrm>
            <a:off x="534988" y="428643"/>
            <a:ext cx="4439968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GitHub 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관리 </a:t>
            </a:r>
            <a:r>
              <a:rPr kumimoji="0" lang="en-US" altLang="ko-KR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- </a:t>
            </a:r>
            <a:r>
              <a:rPr kumimoji="0" lang="ko-KR" altLang="en-US" sz="3200" b="1" i="0" u="none" strike="noStrike" kern="1200" cap="none" spc="0" normalizeH="0" baseline="0" dirty="0" err="1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커밋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 컨벤션</a:t>
            </a:r>
            <a:endParaRPr kumimoji="0" lang="ko-KR" altLang="en-US" sz="3200" b="1" i="0" u="none" strike="noStrike" kern="1200" cap="none" spc="0" normalizeH="0" baseline="0" dirty="0">
              <a:solidFill>
                <a:srgbClr val="002060"/>
              </a:solidFill>
              <a:latin typeface="Pretendard"/>
              <a:ea typeface="Pretendard"/>
              <a:cs typeface="Pretendar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5C19E0F-B55C-F339-27BE-B8270F589B83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D711E-7F93-D1E0-9CB3-B5B2E89BD3D7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B6493D0-AF41-CB44-8A8A-295C254D7660}"/>
              </a:ext>
            </a:extLst>
          </p:cNvPr>
          <p:cNvGrpSpPr/>
          <p:nvPr/>
        </p:nvGrpSpPr>
        <p:grpSpPr>
          <a:xfrm>
            <a:off x="10514825" y="622600"/>
            <a:ext cx="1490128" cy="461560"/>
            <a:chOff x="10514825" y="622600"/>
            <a:chExt cx="1490128" cy="46156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49DFD75-1EF1-9F07-2E74-C762D78E649D}"/>
                </a:ext>
              </a:extLst>
            </p:cNvPr>
            <p:cNvSpPr/>
            <p:nvPr/>
          </p:nvSpPr>
          <p:spPr>
            <a:xfrm>
              <a:off x="10514825" y="956672"/>
              <a:ext cx="1490128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6" name="TextBox 2">
              <a:extLst>
                <a:ext uri="{FF2B5EF4-FFF2-40B4-BE49-F238E27FC236}">
                  <a16:creationId xmlns:a16="http://schemas.microsoft.com/office/drawing/2014/main" id="{B9E81812-88F5-D1FE-094D-CA266E9294D0}"/>
                </a:ext>
              </a:extLst>
            </p:cNvPr>
            <p:cNvSpPr txBox="1"/>
            <p:nvPr/>
          </p:nvSpPr>
          <p:spPr>
            <a:xfrm>
              <a:off x="10562063" y="622600"/>
              <a:ext cx="1395654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1. GitHub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컨벤션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  <p:sp>
        <p:nvSpPr>
          <p:cNvPr id="7" name="TextBox 44">
            <a:extLst>
              <a:ext uri="{FF2B5EF4-FFF2-40B4-BE49-F238E27FC236}">
                <a16:creationId xmlns:a16="http://schemas.microsoft.com/office/drawing/2014/main" id="{D4D7D79F-A1EB-2A87-5A89-F7969D0AB649}"/>
              </a:ext>
            </a:extLst>
          </p:cNvPr>
          <p:cNvSpPr txBox="1"/>
          <p:nvPr/>
        </p:nvSpPr>
        <p:spPr>
          <a:xfrm>
            <a:off x="2126163" y="2541664"/>
            <a:ext cx="8435900" cy="271741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latinLnBrk="0">
              <a:lnSpc>
                <a:spcPct val="130000"/>
              </a:lnSpc>
              <a:defRPr sz="1200" spc="-50">
                <a:ln w="9525"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Pretendard Light"/>
                <a:ea typeface="Pretendard Light"/>
                <a:cs typeface="Pretendard Light"/>
              </a:defRPr>
            </a:lvl1pPr>
          </a:lstStyle>
          <a:p>
            <a:pPr marL="0" marR="0" lv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1500" dirty="0" err="1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rPr>
              <a:t>커밋</a:t>
            </a:r>
            <a:r>
              <a:rPr lang="ko-KR" altLang="en-US" sz="1500" dirty="0">
                <a:ln w="9525">
                  <a:solidFill>
                    <a:prstClr val="black">
                      <a:alpha val="0"/>
                    </a:prstClr>
                  </a:solidFill>
                </a:ln>
                <a:solidFill>
                  <a:srgbClr val="0D0D0D">
                    <a:lumMod val="75000"/>
                    <a:lumOff val="25000"/>
                  </a:srgbClr>
                </a:solidFill>
              </a:rPr>
              <a:t> 컨벤션 내용 설명 및 사진 첨부</a:t>
            </a:r>
            <a:endParaRPr kumimoji="0" lang="ko-KR" altLang="en-US" sz="1500" b="0" i="0" u="none" strike="noStrike" kern="1200" cap="none" spc="-50" normalizeH="0" baseline="0" dirty="0">
              <a:solidFill>
                <a:srgbClr val="0D0D0D">
                  <a:lumMod val="75000"/>
                  <a:lumOff val="25000"/>
                </a:srgbClr>
              </a:solidFill>
              <a:latin typeface="Pretendard Light"/>
              <a:ea typeface="Pretendard Light"/>
              <a:cs typeface="Pretendard Light"/>
            </a:endParaRPr>
          </a:p>
        </p:txBody>
      </p:sp>
    </p:spTree>
    <p:extLst>
      <p:ext uri="{BB962C8B-B14F-4D97-AF65-F5344CB8AC3E}">
        <p14:creationId xmlns:p14="http://schemas.microsoft.com/office/powerpoint/2010/main" val="575209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A68046-BDD1-73A1-0540-279563865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739C9F1-F8BA-BB37-FF8A-B7BCEBF7049F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94000">
                <a:schemeClr val="accent3">
                  <a:alpha val="9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C90F47-0F88-132D-B037-AFF75679E067}"/>
              </a:ext>
            </a:extLst>
          </p:cNvPr>
          <p:cNvSpPr txBox="1"/>
          <p:nvPr/>
        </p:nvSpPr>
        <p:spPr>
          <a:xfrm>
            <a:off x="2288458" y="2998112"/>
            <a:ext cx="7615084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2.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데이터</a:t>
            </a:r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수집</a:t>
            </a:r>
            <a:r>
              <a:rPr lang="en-US" altLang="ko-KR" sz="5000" dirty="0">
                <a:solidFill>
                  <a:schemeClr val="bg1"/>
                </a:solidFill>
                <a:latin typeface="+mj-ea"/>
                <a:ea typeface="+mj-ea"/>
              </a:rPr>
              <a:t> &amp; </a:t>
            </a:r>
            <a:r>
              <a:rPr lang="ko-KR" altLang="en-US" sz="5000" dirty="0">
                <a:solidFill>
                  <a:schemeClr val="bg1"/>
                </a:solidFill>
                <a:latin typeface="+mj-ea"/>
                <a:ea typeface="+mj-ea"/>
              </a:rPr>
              <a:t>모델링 계획</a:t>
            </a:r>
          </a:p>
        </p:txBody>
      </p:sp>
    </p:spTree>
    <p:extLst>
      <p:ext uri="{BB962C8B-B14F-4D97-AF65-F5344CB8AC3E}">
        <p14:creationId xmlns:p14="http://schemas.microsoft.com/office/powerpoint/2010/main" val="3639405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7E7206-2179-C860-DD53-33613CA23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868DDF0E-1F57-212B-32C4-BE56AF3609C8}"/>
              </a:ext>
            </a:extLst>
          </p:cNvPr>
          <p:cNvCxnSpPr/>
          <p:nvPr/>
        </p:nvCxnSpPr>
        <p:spPr>
          <a:xfrm>
            <a:off x="0" y="1029636"/>
            <a:ext cx="12192000" cy="0"/>
          </a:xfrm>
          <a:prstGeom prst="line">
            <a:avLst/>
          </a:prstGeom>
          <a:ln w="12700">
            <a:solidFill>
              <a:schemeClr val="accent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5DAFBDD-4C10-C6B1-1C3C-4FEAF7507160}"/>
              </a:ext>
            </a:extLst>
          </p:cNvPr>
          <p:cNvSpPr txBox="1"/>
          <p:nvPr/>
        </p:nvSpPr>
        <p:spPr>
          <a:xfrm>
            <a:off x="534988" y="428643"/>
            <a:ext cx="4075979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defRPr sz="3200" b="1">
                <a:solidFill>
                  <a:schemeClr val="accent3"/>
                </a:solidFill>
                <a:latin typeface="+mn-ea"/>
                <a:cs typeface="Pretendard"/>
              </a:defRPr>
            </a:lvl1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002060"/>
                </a:solidFill>
                <a:latin typeface="Pretendard"/>
                <a:ea typeface="Pretendard"/>
                <a:cs typeface="Pretendard"/>
              </a:rPr>
              <a:t>데이터 수집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B159B42-7BC0-84BD-D74B-1FBB9AB39540}"/>
              </a:ext>
            </a:extLst>
          </p:cNvPr>
          <p:cNvSpPr/>
          <p:nvPr/>
        </p:nvSpPr>
        <p:spPr>
          <a:xfrm>
            <a:off x="0" y="1"/>
            <a:ext cx="12192000" cy="12748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>
                  <a:lumMod val="9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Pretendard ExtraLight"/>
              <a:ea typeface="Pretendard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60D17F-2FED-6319-1183-39E7A605201B}"/>
              </a:ext>
            </a:extLst>
          </p:cNvPr>
          <p:cNvSpPr txBox="1"/>
          <p:nvPr/>
        </p:nvSpPr>
        <p:spPr>
          <a:xfrm>
            <a:off x="573214" y="232423"/>
            <a:ext cx="190414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분산 투자 전략 지원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Pretendard"/>
                <a:ea typeface="Pretendard"/>
                <a:cs typeface="Pretendard"/>
              </a:rPr>
              <a:t>, SABU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5126134-C713-4CAC-CC6E-80A97A4E3B40}"/>
              </a:ext>
            </a:extLst>
          </p:cNvPr>
          <p:cNvGrpSpPr/>
          <p:nvPr/>
        </p:nvGrpSpPr>
        <p:grpSpPr>
          <a:xfrm>
            <a:off x="1197662" y="1931785"/>
            <a:ext cx="9796676" cy="4194568"/>
            <a:chOff x="1197662" y="1931785"/>
            <a:chExt cx="9796676" cy="4194568"/>
          </a:xfrm>
        </p:grpSpPr>
        <p:sp>
          <p:nvSpPr>
            <p:cNvPr id="5" name="순서도: 대체 처리 4">
              <a:extLst>
                <a:ext uri="{FF2B5EF4-FFF2-40B4-BE49-F238E27FC236}">
                  <a16:creationId xmlns:a16="http://schemas.microsoft.com/office/drawing/2014/main" id="{E59EEE7C-B869-0952-215C-120E9FAB8FB6}"/>
                </a:ext>
              </a:extLst>
            </p:cNvPr>
            <p:cNvSpPr/>
            <p:nvPr/>
          </p:nvSpPr>
          <p:spPr>
            <a:xfrm>
              <a:off x="1197662" y="1931785"/>
              <a:ext cx="9796676" cy="4194568"/>
            </a:xfrm>
            <a:prstGeom prst="flowChartAlternateProcess">
              <a:avLst/>
            </a:prstGeom>
            <a:solidFill>
              <a:schemeClr val="accent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F67F835-73DE-E658-28E8-DEC02694DDDA}"/>
                </a:ext>
              </a:extLst>
            </p:cNvPr>
            <p:cNvGrpSpPr/>
            <p:nvPr/>
          </p:nvGrpSpPr>
          <p:grpSpPr>
            <a:xfrm>
              <a:off x="1629937" y="2476546"/>
              <a:ext cx="8932126" cy="401978"/>
              <a:chOff x="2136931" y="2495142"/>
              <a:chExt cx="8932126" cy="401978"/>
            </a:xfrm>
          </p:grpSpPr>
          <p:sp>
            <p:nvSpPr>
              <p:cNvPr id="15" name="TextBox 44">
                <a:extLst>
                  <a:ext uri="{FF2B5EF4-FFF2-40B4-BE49-F238E27FC236}">
                    <a16:creationId xmlns:a16="http://schemas.microsoft.com/office/drawing/2014/main" id="{8AD9D6B9-BE63-DF30-9DF1-4D4496C6F70A}"/>
                  </a:ext>
                </a:extLst>
              </p:cNvPr>
              <p:cNvSpPr txBox="1"/>
              <p:nvPr/>
            </p:nvSpPr>
            <p:spPr>
              <a:xfrm>
                <a:off x="2633157" y="2560260"/>
                <a:ext cx="8435900" cy="27174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30000"/>
                  </a:lnSpc>
                  <a:defRPr sz="1200" spc="-50">
                    <a:ln w="9525"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 Light"/>
                    <a:ea typeface="Pretendard Light"/>
                    <a:cs typeface="Pretendard Light"/>
                  </a:defRPr>
                </a:lvl1pPr>
              </a:lstStyle>
              <a:p>
                <a:pPr marL="0" marR="0" lvl="0" indent="0" algn="l" defTabSz="914400" rtl="0" eaLnBrk="1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r>
                  <a:rPr kumimoji="0" lang="ko-KR" altLang="en-US" sz="1500" b="0" i="0" u="none" strike="noStrike" kern="1200" cap="none" spc="-50" normalizeH="0" baseline="0" dirty="0">
                    <a:ln w="9525"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rgbClr val="0D0D0D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Pretendard Light"/>
                    <a:ea typeface="Pretendard Light"/>
                    <a:cs typeface="Pretendard Light"/>
                  </a:rPr>
                  <a:t>데이터 수집 계획 내용 작성</a:t>
                </a:r>
                <a:endParaRPr kumimoji="0" lang="ko-KR" altLang="en-US" sz="1500" b="0" i="0" u="none" strike="noStrike" kern="1200" cap="none" spc="-50" normalizeH="0" baseline="0" dirty="0">
                  <a:solidFill>
                    <a:srgbClr val="0D0D0D">
                      <a:lumMod val="75000"/>
                      <a:lumOff val="25000"/>
                    </a:srgbClr>
                  </a:solidFill>
                  <a:latin typeface="Pretendard Light"/>
                  <a:ea typeface="Pretendard Light"/>
                  <a:cs typeface="Pretendard Light"/>
                </a:endParaRPr>
              </a:p>
            </p:txBody>
          </p:sp>
          <p:pic>
            <p:nvPicPr>
              <p:cNvPr id="16" name="그래픽 45" descr="배지 체크 표시1 단색으로 채워진">
                <a:extLst>
                  <a:ext uri="{FF2B5EF4-FFF2-40B4-BE49-F238E27FC236}">
                    <a16:creationId xmlns:a16="http://schemas.microsoft.com/office/drawing/2014/main" id="{92E8CBDC-753D-F7B2-860F-A6EF75A5DE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2136931" y="2495142"/>
                <a:ext cx="401978" cy="401978"/>
              </a:xfrm>
              <a:prstGeom prst="rect">
                <a:avLst/>
              </a:prstGeom>
            </p:spPr>
          </p:pic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783139F9-A841-1BF7-6CC1-3FAC66AB5929}"/>
              </a:ext>
            </a:extLst>
          </p:cNvPr>
          <p:cNvGrpSpPr/>
          <p:nvPr/>
        </p:nvGrpSpPr>
        <p:grpSpPr>
          <a:xfrm>
            <a:off x="9774644" y="622600"/>
            <a:ext cx="2181697" cy="461560"/>
            <a:chOff x="9872964" y="622600"/>
            <a:chExt cx="2181697" cy="46156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28D2EAD-0B8E-EF56-FD76-1EC03F61ECE7}"/>
                </a:ext>
              </a:extLst>
            </p:cNvPr>
            <p:cNvSpPr/>
            <p:nvPr/>
          </p:nvSpPr>
          <p:spPr>
            <a:xfrm>
              <a:off x="9872964" y="956672"/>
              <a:ext cx="2181697" cy="127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Pretendard ExtraLight"/>
                <a:ea typeface="Pretendard"/>
                <a:cs typeface="+mn-cs"/>
              </a:endParaRPr>
            </a:p>
          </p:txBody>
        </p:sp>
        <p:sp>
          <p:nvSpPr>
            <p:cNvPr id="11" name="TextBox 2">
              <a:extLst>
                <a:ext uri="{FF2B5EF4-FFF2-40B4-BE49-F238E27FC236}">
                  <a16:creationId xmlns:a16="http://schemas.microsoft.com/office/drawing/2014/main" id="{7D50480B-1D94-3F21-C7B5-0AC60814CC8E}"/>
                </a:ext>
              </a:extLst>
            </p:cNvPr>
            <p:cNvSpPr txBox="1"/>
            <p:nvPr/>
          </p:nvSpPr>
          <p:spPr>
            <a:xfrm>
              <a:off x="9969910" y="622600"/>
              <a:ext cx="1987807" cy="24622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>
                <a:defRPr sz="1600" b="1" spc="-150">
                  <a:solidFill>
                    <a:schemeClr val="accent3"/>
                  </a:solidFill>
                  <a:latin typeface="Pretendard"/>
                  <a:ea typeface="Pretendard"/>
                  <a:cs typeface="Pretendard"/>
                </a:defRPr>
              </a:lvl1pPr>
            </a:lstStyle>
            <a:p>
              <a:pPr marL="0" marR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kumimoji="0" lang="en-US" altLang="ko-KR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2. </a:t>
              </a:r>
              <a:r>
                <a:rPr kumimoji="0" lang="ko-KR" altLang="en-US" sz="1600" b="1" i="0" u="none" strike="noStrike" kern="1200" cap="none" spc="-150" normalizeH="0" baseline="0" dirty="0">
                  <a:solidFill>
                    <a:srgbClr val="002060"/>
                  </a:solidFill>
                  <a:effectLst/>
                  <a:uLnTx/>
                  <a:uFillTx/>
                  <a:latin typeface="Pretendard"/>
                  <a:ea typeface="Pretendard"/>
                  <a:cs typeface="Pretendard"/>
                </a:rPr>
                <a:t>데이터 수집 </a:t>
              </a:r>
              <a:r>
                <a:rPr lang="en-US" altLang="ko-KR" dirty="0">
                  <a:solidFill>
                    <a:srgbClr val="002060"/>
                  </a:solidFill>
                </a:rPr>
                <a:t>&amp; </a:t>
              </a:r>
              <a:r>
                <a:rPr lang="ko-KR" altLang="en-US" dirty="0">
                  <a:solidFill>
                    <a:srgbClr val="002060"/>
                  </a:solidFill>
                </a:rPr>
                <a:t>모델링 계획</a:t>
              </a:r>
              <a:endParaRPr kumimoji="0" lang="ko-KR" altLang="en-US" sz="1600" b="0" i="0" u="none" strike="noStrike" kern="1200" cap="none" spc="-150" normalizeH="0" baseline="0" dirty="0">
                <a:solidFill>
                  <a:srgbClr val="A6A6A6"/>
                </a:solidFill>
                <a:latin typeface="Pretendard"/>
                <a:ea typeface="Pretendard"/>
                <a:cs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435673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템플릿 13_NAVY">
      <a:dk1>
        <a:sysClr val="windowText" lastClr="000000"/>
      </a:dk1>
      <a:lt1>
        <a:sysClr val="window" lastClr="FFFFFF"/>
      </a:lt1>
      <a:dk2>
        <a:srgbClr val="FFFF00"/>
      </a:dk2>
      <a:lt2>
        <a:srgbClr val="FFFF00"/>
      </a:lt2>
      <a:accent1>
        <a:srgbClr val="FFFFFF"/>
      </a:accent1>
      <a:accent2>
        <a:srgbClr val="0D0D0D"/>
      </a:accent2>
      <a:accent3>
        <a:srgbClr val="002060"/>
      </a:accent3>
      <a:accent4>
        <a:srgbClr val="FFFF00"/>
      </a:accent4>
      <a:accent5>
        <a:srgbClr val="FFFF00"/>
      </a:accent5>
      <a:accent6>
        <a:srgbClr val="FFFF00"/>
      </a:accent6>
      <a:hlink>
        <a:srgbClr val="467886"/>
      </a:hlink>
      <a:folHlink>
        <a:srgbClr val="96607D"/>
      </a:folHlink>
    </a:clrScheme>
    <a:fontScheme name="pretandard">
      <a:majorFont>
        <a:latin typeface="Pretendard Black"/>
        <a:ea typeface="Pretendard ExtraBold"/>
        <a:cs typeface=""/>
      </a:majorFont>
      <a:minorFont>
        <a:latin typeface="Pretendard ExtraLight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3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1482</TotalTime>
  <Words>335</Words>
  <Application>Microsoft Office PowerPoint</Application>
  <PresentationFormat>와이드스크린</PresentationFormat>
  <Paragraphs>88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Arial</vt:lpstr>
      <vt:lpstr>맑은 고딕</vt:lpstr>
      <vt:lpstr>Pretendard</vt:lpstr>
      <vt:lpstr>Pretendard ExtraLight</vt:lpstr>
      <vt:lpstr>Pretendard Light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01 파란펭귄</dc:creator>
  <cp:lastModifiedBy>김동혁</cp:lastModifiedBy>
  <cp:revision>64</cp:revision>
  <dcterms:created xsi:type="dcterms:W3CDTF">2024-03-21T01:43:40Z</dcterms:created>
  <dcterms:modified xsi:type="dcterms:W3CDTF">2025-05-10T07:47:29Z</dcterms:modified>
  <cp:version/>
</cp:coreProperties>
</file>

<file path=docProps/thumbnail.jpeg>
</file>